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1"/>
  </p:notesMasterIdLst>
  <p:sldIdLst>
    <p:sldId id="258" r:id="rId4"/>
    <p:sldId id="256" r:id="rId5"/>
    <p:sldId id="259" r:id="rId6"/>
    <p:sldId id="261" r:id="rId7"/>
    <p:sldId id="260" r:id="rId8"/>
    <p:sldId id="262" r:id="rId9"/>
    <p:sldId id="263" r:id="rId10"/>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465" autoAdjust="0"/>
    <p:restoredTop sz="96634" autoAdjust="0"/>
  </p:normalViewPr>
  <p:slideViewPr>
    <p:cSldViewPr snapToGrid="0">
      <p:cViewPr>
        <p:scale>
          <a:sx n="100" d="100"/>
          <a:sy n="100" d="100"/>
        </p:scale>
        <p:origin x="-150" y="-24"/>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3396" y="-12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E6D71EA3-D0FD-49D2-829F-E4C9A404339E}" type="datetimeFigureOut">
              <a:rPr lang="en-GB" smtClean="0"/>
              <a:t>20/11/2018</a:t>
            </a:fld>
            <a:endParaRPr lang="en-GB"/>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4D6D526B-A25B-420A-ACB6-72B242A0D624}" type="slidenum">
              <a:rPr lang="en-GB" smtClean="0"/>
              <a:t>‹#›</a:t>
            </a:fld>
            <a:endParaRPr lang="en-GB"/>
          </a:p>
        </p:txBody>
      </p:sp>
    </p:spTree>
    <p:extLst>
      <p:ext uri="{BB962C8B-B14F-4D97-AF65-F5344CB8AC3E}">
        <p14:creationId xmlns:p14="http://schemas.microsoft.com/office/powerpoint/2010/main" val="3329798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F307997-8CDF-4022-80DF-4341B7BF9698}" type="slidenum">
              <a:rPr lang="en-US" altLang="en-US" sz="1200">
                <a:solidFill>
                  <a:srgbClr val="000000"/>
                </a:solidFill>
              </a:rPr>
              <a:pPr/>
              <a:t>1</a:t>
            </a:fld>
            <a:endParaRPr lang="en-US" altLang="en-US" sz="1200">
              <a:solidFill>
                <a:srgbClr val="000000"/>
              </a:solidFill>
            </a:endParaRPr>
          </a:p>
        </p:txBody>
      </p:sp>
      <p:sp>
        <p:nvSpPr>
          <p:cNvPr id="26627" name="Rectangle 2"/>
          <p:cNvSpPr>
            <a:spLocks noGrp="1" noRot="1" noChangeAspect="1" noChangeArrowheads="1" noTextEdit="1"/>
          </p:cNvSpPr>
          <p:nvPr>
            <p:ph type="sldImg"/>
          </p:nvPr>
        </p:nvSpPr>
        <p:spPr>
          <a:xfrm>
            <a:off x="-204788" y="803275"/>
            <a:ext cx="7146926" cy="4021138"/>
          </a:xfrm>
          <a:ln/>
        </p:spPr>
      </p:sp>
      <p:sp>
        <p:nvSpPr>
          <p:cNvPr id="26628" name="Rectangle 3"/>
          <p:cNvSpPr>
            <a:spLocks noGrp="1" noChangeArrowheads="1"/>
          </p:cNvSpPr>
          <p:nvPr>
            <p:ph type="body" idx="1"/>
          </p:nvPr>
        </p:nvSpPr>
        <p:spPr>
          <a:noFill/>
        </p:spPr>
        <p:txBody>
          <a:bodyPr/>
          <a:lstStyle/>
          <a:p>
            <a:pPr eaLnBrk="1" hangingPunct="1"/>
            <a:endParaRPr lang="en-GB" altLang="en-US" sz="900" dirty="0" smtClean="0"/>
          </a:p>
        </p:txBody>
      </p:sp>
    </p:spTree>
    <p:extLst>
      <p:ext uri="{BB962C8B-B14F-4D97-AF65-F5344CB8AC3E}">
        <p14:creationId xmlns:p14="http://schemas.microsoft.com/office/powerpoint/2010/main" val="143347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6D526B-A25B-420A-ACB6-72B242A0D624}" type="slidenum">
              <a:rPr lang="en-GB" smtClean="0"/>
              <a:t>2</a:t>
            </a:fld>
            <a:endParaRPr lang="en-GB"/>
          </a:p>
        </p:txBody>
      </p:sp>
    </p:spTree>
    <p:extLst>
      <p:ext uri="{BB962C8B-B14F-4D97-AF65-F5344CB8AC3E}">
        <p14:creationId xmlns:p14="http://schemas.microsoft.com/office/powerpoint/2010/main" val="2226110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D6D526B-A25B-420A-ACB6-72B242A0D624}" type="slidenum">
              <a:rPr lang="en-GB" smtClean="0"/>
              <a:t>3</a:t>
            </a:fld>
            <a:endParaRPr lang="en-GB"/>
          </a:p>
        </p:txBody>
      </p:sp>
      <p:sp>
        <p:nvSpPr>
          <p:cNvPr id="5" name="Notes Placeholder 4"/>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245558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4D6D526B-A25B-420A-ACB6-72B242A0D624}" type="slidenum">
              <a:rPr lang="en-GB" smtClean="0"/>
              <a:t>4</a:t>
            </a:fld>
            <a:endParaRPr lang="en-GB"/>
          </a:p>
        </p:txBody>
      </p:sp>
    </p:spTree>
    <p:extLst>
      <p:ext uri="{BB962C8B-B14F-4D97-AF65-F5344CB8AC3E}">
        <p14:creationId xmlns:p14="http://schemas.microsoft.com/office/powerpoint/2010/main" val="3450835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6D526B-A25B-420A-ACB6-72B242A0D624}" type="slidenum">
              <a:rPr lang="en-GB" smtClean="0"/>
              <a:t>5</a:t>
            </a:fld>
            <a:endParaRPr lang="en-GB"/>
          </a:p>
        </p:txBody>
      </p:sp>
    </p:spTree>
    <p:extLst>
      <p:ext uri="{BB962C8B-B14F-4D97-AF65-F5344CB8AC3E}">
        <p14:creationId xmlns:p14="http://schemas.microsoft.com/office/powerpoint/2010/main" val="3848578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D6D526B-A25B-420A-ACB6-72B242A0D624}" type="slidenum">
              <a:rPr lang="en-GB" smtClean="0"/>
              <a:t>6</a:t>
            </a:fld>
            <a:endParaRPr lang="en-GB"/>
          </a:p>
        </p:txBody>
      </p:sp>
    </p:spTree>
    <p:extLst>
      <p:ext uri="{BB962C8B-B14F-4D97-AF65-F5344CB8AC3E}">
        <p14:creationId xmlns:p14="http://schemas.microsoft.com/office/powerpoint/2010/main" val="3448387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D6D526B-A25B-420A-ACB6-72B242A0D624}" type="slidenum">
              <a:rPr lang="en-GB" smtClean="0"/>
              <a:t>7</a:t>
            </a:fld>
            <a:endParaRPr lang="en-GB"/>
          </a:p>
        </p:txBody>
      </p:sp>
    </p:spTree>
    <p:extLst>
      <p:ext uri="{BB962C8B-B14F-4D97-AF65-F5344CB8AC3E}">
        <p14:creationId xmlns:p14="http://schemas.microsoft.com/office/powerpoint/2010/main" val="127784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9D0FF2-B45E-4F40-8704-377B7FCD1E71}"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247662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9D0FF2-B45E-4F40-8704-377B7FCD1E71}"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92810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9D0FF2-B45E-4F40-8704-377B7FCD1E71}"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1128232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 descr=" NOT PROTECTIVELY MARKED"/>
          <p:cNvSpPr txBox="1"/>
          <p:nvPr userDrawn="1"/>
        </p:nvSpPr>
        <p:spPr>
          <a:xfrm>
            <a:off x="0" y="6664325"/>
            <a:ext cx="12192000" cy="223838"/>
          </a:xfrm>
          <a:prstGeom prst="rect">
            <a:avLst/>
          </a:prstGeom>
          <a:noFill/>
        </p:spPr>
        <p:txBody>
          <a:bodyPr>
            <a:spAutoFit/>
          </a:bodyPr>
          <a:lstStyle/>
          <a:p>
            <a:pPr algn="r" eaLnBrk="0" fontAlgn="base" hangingPunct="0">
              <a:spcBef>
                <a:spcPct val="0"/>
              </a:spcBef>
              <a:spcAft>
                <a:spcPct val="0"/>
              </a:spcAft>
              <a:defRPr/>
            </a:pPr>
            <a:r>
              <a:rPr lang="en-GB" sz="850" b="1">
                <a:solidFill>
                  <a:srgbClr val="000000"/>
                </a:solidFill>
                <a:latin typeface="arial unicode ms"/>
              </a:rPr>
              <a:t> NOT PROTECTIVELY MARKED</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Tree>
    <p:extLst>
      <p:ext uri="{BB962C8B-B14F-4D97-AF65-F5344CB8AC3E}">
        <p14:creationId xmlns:p14="http://schemas.microsoft.com/office/powerpoint/2010/main" val="206420320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9859189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3670427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0" y="1524000"/>
            <a:ext cx="508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524000"/>
            <a:ext cx="508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71864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45456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073687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183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59870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9D0FF2-B45E-4F40-8704-377B7FCD1E71}"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3257389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8396151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108293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381000"/>
            <a:ext cx="2590800"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381000"/>
            <a:ext cx="75692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64214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257738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525461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517640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794138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215521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70517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789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9D0FF2-B45E-4F40-8704-377B7FCD1E71}" type="datetimeFigureOut">
              <a:rPr lang="en-GB" smtClean="0"/>
              <a:t>20/11/2018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22505733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722257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99392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149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65077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9D0FF2-B45E-4F40-8704-377B7FCD1E71}" type="datetimeFigureOut">
              <a:rPr lang="en-GB" smtClean="0"/>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323768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9D0FF2-B45E-4F40-8704-377B7FCD1E71}" type="datetimeFigureOut">
              <a:rPr lang="en-GB" smtClean="0"/>
              <a:t>20/11/2018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103545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9D0FF2-B45E-4F40-8704-377B7FCD1E71}" type="datetimeFigureOut">
              <a:rPr lang="en-GB" smtClean="0"/>
              <a:t>20/11/2018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2759916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D0FF2-B45E-4F40-8704-377B7FCD1E71}" type="datetimeFigureOut">
              <a:rPr lang="en-GB" smtClean="0"/>
              <a:t>20/11/2018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238774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D0FF2-B45E-4F40-8704-377B7FCD1E71}" type="datetimeFigureOut">
              <a:rPr lang="en-GB" smtClean="0"/>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2914163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9D0FF2-B45E-4F40-8704-377B7FCD1E71}" type="datetimeFigureOut">
              <a:rPr lang="en-GB" smtClean="0"/>
              <a:t>20/11/2018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C8D3E2-4CE1-4BE9-AED6-36AF76BB4BF8}" type="slidenum">
              <a:rPr lang="en-GB" smtClean="0"/>
              <a:t>‹#›</a:t>
            </a:fld>
            <a:endParaRPr lang="en-GB"/>
          </a:p>
        </p:txBody>
      </p:sp>
    </p:spTree>
    <p:extLst>
      <p:ext uri="{BB962C8B-B14F-4D97-AF65-F5344CB8AC3E}">
        <p14:creationId xmlns:p14="http://schemas.microsoft.com/office/powerpoint/2010/main" val="122526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D0FF2-B45E-4F40-8704-377B7FCD1E71}" type="datetimeFigureOut">
              <a:rPr lang="en-GB" smtClean="0"/>
              <a:t>20/11/2018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C8D3E2-4CE1-4BE9-AED6-36AF76BB4BF8}" type="slidenum">
              <a:rPr lang="en-GB" smtClean="0"/>
              <a:t>‹#›</a:t>
            </a:fld>
            <a:endParaRPr lang="en-GB"/>
          </a:p>
        </p:txBody>
      </p:sp>
    </p:spTree>
    <p:extLst>
      <p:ext uri="{BB962C8B-B14F-4D97-AF65-F5344CB8AC3E}">
        <p14:creationId xmlns:p14="http://schemas.microsoft.com/office/powerpoint/2010/main" val="41663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81000"/>
            <a:ext cx="10363200"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524000"/>
            <a:ext cx="103632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fr" descr=" NOT PROTECTIVELY MARKED"/>
          <p:cNvSpPr txBox="1"/>
          <p:nvPr userDrawn="1"/>
        </p:nvSpPr>
        <p:spPr>
          <a:xfrm>
            <a:off x="0" y="6664325"/>
            <a:ext cx="12192000" cy="223838"/>
          </a:xfrm>
          <a:prstGeom prst="rect">
            <a:avLst/>
          </a:prstGeom>
          <a:noFill/>
        </p:spPr>
        <p:txBody>
          <a:bodyPr>
            <a:spAutoFit/>
          </a:bodyPr>
          <a:lstStyle/>
          <a:p>
            <a:pPr algn="r" eaLnBrk="0" fontAlgn="base" hangingPunct="0">
              <a:spcBef>
                <a:spcPct val="0"/>
              </a:spcBef>
              <a:spcAft>
                <a:spcPct val="0"/>
              </a:spcAft>
              <a:defRPr/>
            </a:pPr>
            <a:r>
              <a:rPr lang="en-GB" sz="850" b="1">
                <a:solidFill>
                  <a:srgbClr val="000000"/>
                </a:solidFill>
                <a:latin typeface="arial unicode ms"/>
              </a:rPr>
              <a:t> NOT PROTECTIVELY MARKED</a:t>
            </a:r>
          </a:p>
        </p:txBody>
      </p:sp>
    </p:spTree>
    <p:extLst>
      <p:ext uri="{BB962C8B-B14F-4D97-AF65-F5344CB8AC3E}">
        <p14:creationId xmlns:p14="http://schemas.microsoft.com/office/powerpoint/2010/main" val="993938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200" b="1" kern="1200">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2pPr>
      <a:lvl3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3pPr>
      <a:lvl4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4pPr>
      <a:lvl5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5pPr>
      <a:lvl6pPr marL="4572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6pPr>
      <a:lvl7pPr marL="9144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7pPr>
      <a:lvl8pPr marL="13716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8pPr>
      <a:lvl9pPr marL="18288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4836E-D66C-4BBF-B82A-BAAEB82C1D70}" type="datetimeFigureOut">
              <a:rPr lang="en-GB" smtClean="0">
                <a:solidFill>
                  <a:prstClr val="black">
                    <a:tint val="75000"/>
                  </a:prstClr>
                </a:solidFill>
              </a:rPr>
              <a:pPr/>
              <a:t>20/11/2018</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7185B-5509-4032-8EBA-C5459397505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989612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dailyrecord.co.uk/news/scottish-news/rapist-who-carried-out-23-year-5111247" TargetMode="External"/><Relationship Id="rId2" Type="http://schemas.openxmlformats.org/officeDocument/2006/relationships/notesSlide" Target="../notesSlides/notesSlide3.xml"/><Relationship Id="rId1" Type="http://schemas.openxmlformats.org/officeDocument/2006/relationships/slideLayout" Target="../slideLayouts/slideLayout24.xml"/><Relationship Id="rId5" Type="http://schemas.openxmlformats.org/officeDocument/2006/relationships/hyperlink" Target="https://www.pressandjournal.co.uk/fp/news/inverness/979502/undefined-headline-1826/" TargetMode="External"/><Relationship Id="rId4" Type="http://schemas.openxmlformats.org/officeDocument/2006/relationships/hyperlink" Target="https://stv.tv/news/north/1429297-man-who-raped-woman-more-than-900-times-jailed-for-lif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2422525" y="4114800"/>
            <a:ext cx="693420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a:spAutoFit/>
          </a:bodyPr>
          <a:lstStyle>
            <a:lvl1pPr>
              <a:spcBef>
                <a:spcPct val="20000"/>
              </a:spcBef>
              <a:buChar char="•"/>
              <a:defRPr sz="2000">
                <a:solidFill>
                  <a:schemeClr val="bg1"/>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FontTx/>
              <a:buNone/>
            </a:pPr>
            <a:endParaRPr lang="en-GB" altLang="en-US" sz="3200" b="1">
              <a:solidFill>
                <a:srgbClr val="FFFFFF"/>
              </a:solidFill>
            </a:endParaRPr>
          </a:p>
        </p:txBody>
      </p:sp>
      <p:sp>
        <p:nvSpPr>
          <p:cNvPr id="3075" name="Text Box 5"/>
          <p:cNvSpPr txBox="1">
            <a:spLocks noChangeArrowheads="1"/>
          </p:cNvSpPr>
          <p:nvPr/>
        </p:nvSpPr>
        <p:spPr bwMode="auto">
          <a:xfrm>
            <a:off x="3393485" y="4381500"/>
            <a:ext cx="7543800" cy="1030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a:spAutoFit/>
          </a:bodyPr>
          <a:lstStyle>
            <a:lvl1pPr>
              <a:spcBef>
                <a:spcPct val="20000"/>
              </a:spcBef>
              <a:buChar char="•"/>
              <a:defRPr sz="2000">
                <a:solidFill>
                  <a:schemeClr val="bg1"/>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chemeClr val="bg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FontTx/>
              <a:buNone/>
            </a:pPr>
            <a:r>
              <a:rPr lang="en-US" altLang="en-US" sz="3200" b="1" dirty="0">
                <a:solidFill>
                  <a:srgbClr val="FFFFFF"/>
                </a:solidFill>
              </a:rPr>
              <a:t>Domestic Abuse Task Force</a:t>
            </a:r>
          </a:p>
          <a:p>
            <a:pPr eaLnBrk="0" fontAlgn="base" hangingPunct="0">
              <a:spcBef>
                <a:spcPct val="0"/>
              </a:spcBef>
              <a:spcAft>
                <a:spcPct val="0"/>
              </a:spcAft>
              <a:buFontTx/>
              <a:buNone/>
            </a:pPr>
            <a:r>
              <a:rPr lang="en-US" altLang="en-US" sz="3200" b="1" dirty="0" smtClean="0">
                <a:solidFill>
                  <a:srgbClr val="FFFFFF"/>
                </a:solidFill>
              </a:rPr>
              <a:t>DI </a:t>
            </a:r>
            <a:r>
              <a:rPr lang="en-US" altLang="en-US" sz="3200" b="1" dirty="0">
                <a:solidFill>
                  <a:srgbClr val="FFFFFF"/>
                </a:solidFill>
              </a:rPr>
              <a:t>Muriel Fuller </a:t>
            </a:r>
          </a:p>
        </p:txBody>
      </p:sp>
    </p:spTree>
    <p:extLst>
      <p:ext uri="{BB962C8B-B14F-4D97-AF65-F5344CB8AC3E}">
        <p14:creationId xmlns:p14="http://schemas.microsoft.com/office/powerpoint/2010/main" val="650732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8620"/>
            <a:ext cx="9144000" cy="1143000"/>
          </a:xfrm>
        </p:spPr>
        <p:txBody>
          <a:bodyPr>
            <a:normAutofit fontScale="90000"/>
          </a:bodyPr>
          <a:lstStyle/>
          <a:p>
            <a:r>
              <a:rPr lang="en-GB" dirty="0" smtClean="0"/>
              <a:t/>
            </a:r>
            <a:br>
              <a:rPr lang="en-GB" dirty="0" smtClean="0"/>
            </a:br>
            <a:r>
              <a:rPr lang="en-GB" b="1" dirty="0" smtClean="0"/>
              <a:t>Domestic Abuse.</a:t>
            </a:r>
            <a:endParaRPr lang="en-GB" b="1" dirty="0"/>
          </a:p>
        </p:txBody>
      </p:sp>
      <p:sp>
        <p:nvSpPr>
          <p:cNvPr id="3" name="Subtitle 2"/>
          <p:cNvSpPr>
            <a:spLocks noGrp="1"/>
          </p:cNvSpPr>
          <p:nvPr>
            <p:ph type="subTitle" idx="1"/>
          </p:nvPr>
        </p:nvSpPr>
        <p:spPr>
          <a:xfrm>
            <a:off x="1524000" y="4606290"/>
            <a:ext cx="9144000" cy="1565910"/>
          </a:xfrm>
        </p:spPr>
        <p:txBody>
          <a:bodyPr>
            <a:normAutofit/>
          </a:bodyPr>
          <a:lstStyle/>
          <a:p>
            <a:r>
              <a:rPr lang="en-GB" sz="3600" dirty="0" smtClean="0"/>
              <a:t>Developing a trauma informed approach.</a:t>
            </a:r>
            <a:endParaRPr lang="en-GB" sz="36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1760" y="1947386"/>
            <a:ext cx="7818119" cy="2243138"/>
          </a:xfrm>
          <a:prstGeom prst="rect">
            <a:avLst/>
          </a:prstGeom>
        </p:spPr>
      </p:pic>
    </p:spTree>
    <p:extLst>
      <p:ext uri="{BB962C8B-B14F-4D97-AF65-F5344CB8AC3E}">
        <p14:creationId xmlns:p14="http://schemas.microsoft.com/office/powerpoint/2010/main" val="980113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Trauma…….</a:t>
            </a:r>
            <a:endParaRPr lang="en-GB" dirty="0"/>
          </a:p>
        </p:txBody>
      </p:sp>
      <p:sp>
        <p:nvSpPr>
          <p:cNvPr id="3" name="Content Placeholder 2"/>
          <p:cNvSpPr>
            <a:spLocks noGrp="1"/>
          </p:cNvSpPr>
          <p:nvPr>
            <p:ph idx="1"/>
          </p:nvPr>
        </p:nvSpPr>
        <p:spPr/>
        <p:txBody>
          <a:bodyPr/>
          <a:lstStyle/>
          <a:p>
            <a:r>
              <a:rPr lang="en-GB" dirty="0" smtClean="0"/>
              <a:t>Patrick </a:t>
            </a:r>
            <a:r>
              <a:rPr lang="en-GB" dirty="0" err="1" smtClean="0"/>
              <a:t>Chinskie</a:t>
            </a:r>
            <a:r>
              <a:rPr lang="en-GB" dirty="0" smtClean="0"/>
              <a:t>- </a:t>
            </a:r>
            <a:r>
              <a:rPr lang="en-GB" dirty="0" smtClean="0">
                <a:hlinkClick r:id="rId3"/>
              </a:rPr>
              <a:t>https</a:t>
            </a:r>
            <a:r>
              <a:rPr lang="en-GB" dirty="0">
                <a:hlinkClick r:id="rId3"/>
              </a:rPr>
              <a:t>://</a:t>
            </a:r>
            <a:r>
              <a:rPr lang="en-GB" dirty="0" smtClean="0">
                <a:hlinkClick r:id="rId3"/>
              </a:rPr>
              <a:t>www.dailyrecord.co.uk/news/scottish-news/rapist-who-carried-out-23-year-5111247</a:t>
            </a:r>
            <a:endParaRPr lang="en-GB" dirty="0" smtClean="0"/>
          </a:p>
          <a:p>
            <a:pPr marL="0" indent="0">
              <a:buNone/>
            </a:pPr>
            <a:endParaRPr lang="en-GB" dirty="0"/>
          </a:p>
          <a:p>
            <a:r>
              <a:rPr lang="en-GB" dirty="0" smtClean="0"/>
              <a:t>Brian McTaggart </a:t>
            </a:r>
            <a:r>
              <a:rPr lang="en-GB" dirty="0"/>
              <a:t>– </a:t>
            </a:r>
            <a:r>
              <a:rPr lang="en-GB" dirty="0">
                <a:hlinkClick r:id="rId4"/>
              </a:rPr>
              <a:t>https://stv.tv/news/north/1429297-man-who-raped-woman-more-than-900-times-jailed-for-life/</a:t>
            </a:r>
            <a:endParaRPr lang="en-GB" dirty="0" smtClean="0"/>
          </a:p>
          <a:p>
            <a:endParaRPr lang="en-GB" dirty="0" smtClean="0"/>
          </a:p>
          <a:p>
            <a:r>
              <a:rPr lang="en-GB" dirty="0" smtClean="0"/>
              <a:t>James Gilliard –</a:t>
            </a:r>
          </a:p>
          <a:p>
            <a:pPr marL="0" indent="0">
              <a:buNone/>
            </a:pPr>
            <a:r>
              <a:rPr lang="en-GB" dirty="0">
                <a:hlinkClick r:id="rId5"/>
              </a:rPr>
              <a:t>https://www.pressandjournal.co.uk/fp/news/inverness/979502/undefined-headline-1826/</a:t>
            </a:r>
            <a:endParaRPr lang="en-GB" dirty="0"/>
          </a:p>
        </p:txBody>
      </p:sp>
    </p:spTree>
    <p:extLst>
      <p:ext uri="{BB962C8B-B14F-4D97-AF65-F5344CB8AC3E}">
        <p14:creationId xmlns:p14="http://schemas.microsoft.com/office/powerpoint/2010/main" val="2640154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Domestic Abuse Task Force</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effectLst/>
              </a:rPr>
              <a:t>The remit of the DATF is borne out of an appreciation that the term ‘Domestic Abuse’ encompasses all manner of crime types ranging from murder and rape to simple assault and breaches of the peace committed within a domestic setting. In the majority of domestic abuse cases, the crimes are perpetrated ‘behind closed doors’ and are often difficult to investigate</a:t>
            </a:r>
          </a:p>
          <a:p>
            <a:pPr marL="0" indent="0">
              <a:buNone/>
            </a:pPr>
            <a:endParaRPr lang="en-GB" dirty="0" smtClean="0"/>
          </a:p>
          <a:p>
            <a:r>
              <a:rPr lang="en-GB" dirty="0" smtClean="0"/>
              <a:t>Violence reduction</a:t>
            </a:r>
          </a:p>
          <a:p>
            <a:pPr marL="0" indent="0">
              <a:buNone/>
            </a:pPr>
            <a:endParaRPr lang="en-GB" dirty="0"/>
          </a:p>
          <a:p>
            <a:r>
              <a:rPr lang="en-GB" dirty="0" smtClean="0"/>
              <a:t>Focus on serial abusers</a:t>
            </a:r>
          </a:p>
          <a:p>
            <a:pPr marL="0" indent="0">
              <a:buNone/>
            </a:pPr>
            <a:endParaRPr lang="en-GB" dirty="0"/>
          </a:p>
          <a:p>
            <a:r>
              <a:rPr lang="en-GB" dirty="0"/>
              <a:t>Non </a:t>
            </a:r>
            <a:r>
              <a:rPr lang="en-GB" dirty="0" smtClean="0"/>
              <a:t>recent offending</a:t>
            </a:r>
          </a:p>
          <a:p>
            <a:pPr marL="0" indent="0">
              <a:buNone/>
            </a:pPr>
            <a:endParaRPr lang="en-GB" dirty="0"/>
          </a:p>
          <a:p>
            <a:r>
              <a:rPr lang="en-GB" dirty="0"/>
              <a:t>Serious – sexual and physical</a:t>
            </a:r>
          </a:p>
          <a:p>
            <a:endParaRPr lang="en-GB" dirty="0"/>
          </a:p>
        </p:txBody>
      </p:sp>
    </p:spTree>
    <p:extLst>
      <p:ext uri="{BB962C8B-B14F-4D97-AF65-F5344CB8AC3E}">
        <p14:creationId xmlns:p14="http://schemas.microsoft.com/office/powerpoint/2010/main" val="1175857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smtClean="0"/>
              <a:t>How we work </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lvl="0"/>
            <a:endParaRPr lang="en-GB" dirty="0" smtClean="0"/>
          </a:p>
          <a:p>
            <a:pPr lvl="0"/>
            <a:r>
              <a:rPr lang="en-GB" dirty="0" smtClean="0"/>
              <a:t>Proactive approach – provides victims and survivors of domestic abuse and serious crime the opportunity to engage with the criminal justice network. </a:t>
            </a:r>
          </a:p>
          <a:p>
            <a:pPr lvl="0"/>
            <a:endParaRPr lang="en-GB" dirty="0"/>
          </a:p>
          <a:p>
            <a:pPr lvl="0"/>
            <a:r>
              <a:rPr lang="en-GB" dirty="0" err="1"/>
              <a:t>Moorov</a:t>
            </a:r>
            <a:r>
              <a:rPr lang="en-GB" dirty="0"/>
              <a:t> </a:t>
            </a:r>
            <a:r>
              <a:rPr lang="en-GB" dirty="0" smtClean="0"/>
              <a:t>doctrine - </a:t>
            </a:r>
            <a:r>
              <a:rPr lang="en-GB" dirty="0" err="1"/>
              <a:t>Moorov</a:t>
            </a:r>
            <a:r>
              <a:rPr lang="en-GB" dirty="0"/>
              <a:t> doctrine is law which is used where the accused is charged with two or more than two separate offences and there is only one piece of identification for each of the crime, it may be possible that the accused have committed another crime in similar circumstances against someone else and the complainer can corroborate this into her evidence. </a:t>
            </a:r>
            <a:endParaRPr lang="en-GB" dirty="0" smtClean="0"/>
          </a:p>
          <a:p>
            <a:pPr lvl="0"/>
            <a:endParaRPr lang="en-GB" dirty="0"/>
          </a:p>
          <a:p>
            <a:r>
              <a:rPr lang="en-GB" dirty="0"/>
              <a:t>Perpetrator focussed, victim </a:t>
            </a:r>
            <a:r>
              <a:rPr lang="en-GB" dirty="0" smtClean="0"/>
              <a:t>centred</a:t>
            </a:r>
            <a:r>
              <a:rPr lang="en-GB" dirty="0"/>
              <a:t> </a:t>
            </a:r>
            <a:r>
              <a:rPr lang="en-GB" dirty="0" smtClean="0"/>
              <a:t>- </a:t>
            </a:r>
            <a:r>
              <a:rPr lang="en-GB" dirty="0" smtClean="0">
                <a:effectLst/>
              </a:rPr>
              <a:t>The role of the Domestic Abuse Task Force (DATF) is to proactively target ‘high tariff’ perpetrators of domestic abuse; those who present the greatest risk of harm to victims and their families. </a:t>
            </a:r>
            <a:endParaRPr lang="en-GB" dirty="0"/>
          </a:p>
          <a:p>
            <a:endParaRPr lang="en-GB" dirty="0"/>
          </a:p>
        </p:txBody>
      </p:sp>
    </p:spTree>
    <p:extLst>
      <p:ext uri="{BB962C8B-B14F-4D97-AF65-F5344CB8AC3E}">
        <p14:creationId xmlns:p14="http://schemas.microsoft.com/office/powerpoint/2010/main" val="46004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Statements – What happens when you ask the question.</a:t>
            </a:r>
            <a:endParaRPr lang="en-GB" dirty="0"/>
          </a:p>
        </p:txBody>
      </p:sp>
      <p:sp>
        <p:nvSpPr>
          <p:cNvPr id="3" name="Content Placeholder 2"/>
          <p:cNvSpPr>
            <a:spLocks noGrp="1"/>
          </p:cNvSpPr>
          <p:nvPr>
            <p:ph idx="1"/>
          </p:nvPr>
        </p:nvSpPr>
        <p:spPr/>
        <p:txBody>
          <a:bodyPr/>
          <a:lstStyle/>
          <a:p>
            <a:endParaRPr lang="en-GB" dirty="0" smtClean="0"/>
          </a:p>
          <a:p>
            <a:r>
              <a:rPr lang="en-GB" dirty="0" smtClean="0"/>
              <a:t>Identify types of abuse disclosed – physical and emotional </a:t>
            </a:r>
          </a:p>
          <a:p>
            <a:pPr marL="0" indent="0">
              <a:buNone/>
            </a:pPr>
            <a:endParaRPr lang="en-GB" dirty="0" smtClean="0"/>
          </a:p>
          <a:p>
            <a:r>
              <a:rPr lang="en-GB" dirty="0" smtClean="0"/>
              <a:t>Pick out evidence of trauma and how its shown by the victim</a:t>
            </a:r>
          </a:p>
          <a:p>
            <a:endParaRPr lang="en-GB" dirty="0"/>
          </a:p>
          <a:p>
            <a:r>
              <a:rPr lang="en-GB" dirty="0" smtClean="0"/>
              <a:t>What implications would there be for your practice/service </a:t>
            </a:r>
          </a:p>
          <a:p>
            <a:pPr marL="0" indent="0">
              <a:buNone/>
            </a:pPr>
            <a:r>
              <a:rPr lang="en-GB" dirty="0"/>
              <a:t> </a:t>
            </a:r>
            <a:r>
              <a:rPr lang="en-GB" dirty="0" smtClean="0"/>
              <a:t>    </a:t>
            </a:r>
            <a:endParaRPr lang="en-GB" dirty="0"/>
          </a:p>
        </p:txBody>
      </p:sp>
    </p:spTree>
    <p:extLst>
      <p:ext uri="{BB962C8B-B14F-4D97-AF65-F5344CB8AC3E}">
        <p14:creationId xmlns:p14="http://schemas.microsoft.com/office/powerpoint/2010/main" val="3557209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story – Victim account</a:t>
            </a:r>
            <a:endParaRPr lang="en-GB" dirty="0"/>
          </a:p>
        </p:txBody>
      </p:sp>
      <p:sp>
        <p:nvSpPr>
          <p:cNvPr id="3" name="Content Placeholder 2"/>
          <p:cNvSpPr>
            <a:spLocks noGrp="1"/>
          </p:cNvSpPr>
          <p:nvPr>
            <p:ph idx="1"/>
          </p:nvPr>
        </p:nvSpPr>
        <p:spPr/>
        <p:txBody>
          <a:bodyPr/>
          <a:lstStyle/>
          <a:p>
            <a:endParaRPr lang="en-GB" dirty="0" smtClean="0"/>
          </a:p>
          <a:p>
            <a:r>
              <a:rPr lang="en-GB" dirty="0" smtClean="0"/>
              <a:t>Identify evidence of trauma and its ongoing effect</a:t>
            </a:r>
          </a:p>
          <a:p>
            <a:endParaRPr lang="en-GB" dirty="0"/>
          </a:p>
          <a:p>
            <a:r>
              <a:rPr lang="en-GB" dirty="0" smtClean="0"/>
              <a:t>What did they say worked for them</a:t>
            </a:r>
          </a:p>
          <a:p>
            <a:endParaRPr lang="en-GB" dirty="0"/>
          </a:p>
          <a:p>
            <a:r>
              <a:rPr lang="en-GB" dirty="0" smtClean="0"/>
              <a:t>What are the implications for your practice.</a:t>
            </a:r>
            <a:endParaRPr lang="en-GB" dirty="0"/>
          </a:p>
        </p:txBody>
      </p:sp>
    </p:spTree>
    <p:extLst>
      <p:ext uri="{BB962C8B-B14F-4D97-AF65-F5344CB8AC3E}">
        <p14:creationId xmlns:p14="http://schemas.microsoft.com/office/powerpoint/2010/main" val="2562492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327</Words>
  <Application>Microsoft Office PowerPoint</Application>
  <PresentationFormat>Custom</PresentationFormat>
  <Paragraphs>50</Paragraphs>
  <Slides>7</Slides>
  <Notes>7</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8_Blank Presentation</vt:lpstr>
      <vt:lpstr>1_Office Theme</vt:lpstr>
      <vt:lpstr>PowerPoint Presentation</vt:lpstr>
      <vt:lpstr> Domestic Abuse.</vt:lpstr>
      <vt:lpstr>Trauma…….</vt:lpstr>
      <vt:lpstr>Domestic Abuse Task Force</vt:lpstr>
      <vt:lpstr>How we work  </vt:lpstr>
      <vt:lpstr>Statements – What happens when you ask the question.</vt:lpstr>
      <vt:lpstr>My story – Victim account</vt:lpstr>
    </vt:vector>
  </TitlesOfParts>
  <Company>Police Scotland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Fuller, Muriel</dc:creator>
  <cp:lastModifiedBy>Gail Waters</cp:lastModifiedBy>
  <cp:revision>22</cp:revision>
  <cp:lastPrinted>2018-11-01T11:41:21Z</cp:lastPrinted>
  <dcterms:created xsi:type="dcterms:W3CDTF">2018-10-10T13:15:13Z</dcterms:created>
  <dcterms:modified xsi:type="dcterms:W3CDTF">2018-11-20T10:20:17Z</dcterms:modified>
</cp:coreProperties>
</file>