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  <p:sldId id="257" r:id="rId6"/>
    <p:sldId id="259" r:id="rId7"/>
    <p:sldId id="258" r:id="rId8"/>
    <p:sldId id="261" r:id="rId9"/>
    <p:sldId id="276" r:id="rId10"/>
    <p:sldId id="272" r:id="rId11"/>
    <p:sldId id="273" r:id="rId12"/>
    <p:sldId id="274" r:id="rId13"/>
    <p:sldId id="27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CB4014-D22F-4016-AA3B-32D1DE3340DF}" v="2" dt="2018-11-01T16:16:22.8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>
        <p:scale>
          <a:sx n="100" d="100"/>
          <a:sy n="100" d="100"/>
        </p:scale>
        <p:origin x="-126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ira Paton" userId="85804a50-29f0-4b3f-b368-da29033ac408" providerId="ADAL" clId="{CCCB4014-D22F-4016-AA3B-32D1DE3340DF}"/>
    <pc:docChg chg="custSel addSld delSld modSld sldOrd">
      <pc:chgData name="Moira Paton" userId="85804a50-29f0-4b3f-b368-da29033ac408" providerId="ADAL" clId="{CCCB4014-D22F-4016-AA3B-32D1DE3340DF}" dt="2018-11-01T16:27:16.039" v="475" actId="2696"/>
      <pc:docMkLst>
        <pc:docMk/>
      </pc:docMkLst>
      <pc:sldChg chg="modSp del">
        <pc:chgData name="Moira Paton" userId="85804a50-29f0-4b3f-b368-da29033ac408" providerId="ADAL" clId="{CCCB4014-D22F-4016-AA3B-32D1DE3340DF}" dt="2018-11-01T16:27:16.039" v="475" actId="2696"/>
        <pc:sldMkLst>
          <pc:docMk/>
          <pc:sldMk cId="2838932860" sldId="260"/>
        </pc:sldMkLst>
        <pc:spChg chg="mod">
          <ac:chgData name="Moira Paton" userId="85804a50-29f0-4b3f-b368-da29033ac408" providerId="ADAL" clId="{CCCB4014-D22F-4016-AA3B-32D1DE3340DF}" dt="2018-11-01T16:20:08.404" v="403" actId="20577"/>
          <ac:spMkLst>
            <pc:docMk/>
            <pc:sldMk cId="2838932860" sldId="260"/>
            <ac:spMk id="2" creationId="{C08AD1B6-67F4-4B33-90B9-EABD40692B80}"/>
          </ac:spMkLst>
        </pc:spChg>
        <pc:spChg chg="mod">
          <ac:chgData name="Moira Paton" userId="85804a50-29f0-4b3f-b368-da29033ac408" providerId="ADAL" clId="{CCCB4014-D22F-4016-AA3B-32D1DE3340DF}" dt="2018-11-01T16:26:38.359" v="473" actId="1076"/>
          <ac:spMkLst>
            <pc:docMk/>
            <pc:sldMk cId="2838932860" sldId="260"/>
            <ac:spMk id="5" creationId="{1ED3A99D-DD69-4C4E-B5E6-CA77843EAB4B}"/>
          </ac:spMkLst>
        </pc:spChg>
        <pc:picChg chg="mod">
          <ac:chgData name="Moira Paton" userId="85804a50-29f0-4b3f-b368-da29033ac408" providerId="ADAL" clId="{CCCB4014-D22F-4016-AA3B-32D1DE3340DF}" dt="2018-11-01T16:27:08.799" v="474" actId="1076"/>
          <ac:picMkLst>
            <pc:docMk/>
            <pc:sldMk cId="2838932860" sldId="260"/>
            <ac:picMk id="3" creationId="{8365D876-5511-4AD6-8B23-8E86CA73A0D0}"/>
          </ac:picMkLst>
        </pc:picChg>
      </pc:sldChg>
      <pc:sldChg chg="ord">
        <pc:chgData name="Moira Paton" userId="85804a50-29f0-4b3f-b368-da29033ac408" providerId="ADAL" clId="{CCCB4014-D22F-4016-AA3B-32D1DE3340DF}" dt="2018-11-01T16:16:22.878" v="272"/>
        <pc:sldMkLst>
          <pc:docMk/>
          <pc:sldMk cId="2268265111" sldId="261"/>
        </pc:sldMkLst>
      </pc:sldChg>
      <pc:sldChg chg="modSp">
        <pc:chgData name="Moira Paton" userId="85804a50-29f0-4b3f-b368-da29033ac408" providerId="ADAL" clId="{CCCB4014-D22F-4016-AA3B-32D1DE3340DF}" dt="2018-11-01T16:12:45.818" v="137" actId="20577"/>
        <pc:sldMkLst>
          <pc:docMk/>
          <pc:sldMk cId="390356325" sldId="274"/>
        </pc:sldMkLst>
        <pc:spChg chg="mod">
          <ac:chgData name="Moira Paton" userId="85804a50-29f0-4b3f-b368-da29033ac408" providerId="ADAL" clId="{CCCB4014-D22F-4016-AA3B-32D1DE3340DF}" dt="2018-11-01T16:12:45.818" v="137" actId="20577"/>
          <ac:spMkLst>
            <pc:docMk/>
            <pc:sldMk cId="390356325" sldId="274"/>
            <ac:spMk id="3" creationId="{C85055AF-09FA-495F-A2A0-FA0530D34019}"/>
          </ac:spMkLst>
        </pc:spChg>
      </pc:sldChg>
      <pc:sldChg chg="modSp">
        <pc:chgData name="Moira Paton" userId="85804a50-29f0-4b3f-b368-da29033ac408" providerId="ADAL" clId="{CCCB4014-D22F-4016-AA3B-32D1DE3340DF}" dt="2018-11-01T16:14:38.488" v="180" actId="313"/>
        <pc:sldMkLst>
          <pc:docMk/>
          <pc:sldMk cId="205501044" sldId="275"/>
        </pc:sldMkLst>
        <pc:spChg chg="mod">
          <ac:chgData name="Moira Paton" userId="85804a50-29f0-4b3f-b368-da29033ac408" providerId="ADAL" clId="{CCCB4014-D22F-4016-AA3B-32D1DE3340DF}" dt="2018-11-01T16:14:38.488" v="180" actId="313"/>
          <ac:spMkLst>
            <pc:docMk/>
            <pc:sldMk cId="205501044" sldId="275"/>
            <ac:spMk id="3" creationId="{E774893C-041E-4464-8F87-CFE2545CE4F6}"/>
          </ac:spMkLst>
        </pc:spChg>
      </pc:sldChg>
      <pc:sldChg chg="modSp add">
        <pc:chgData name="Moira Paton" userId="85804a50-29f0-4b3f-b368-da29033ac408" providerId="ADAL" clId="{CCCB4014-D22F-4016-AA3B-32D1DE3340DF}" dt="2018-11-01T16:16:45.720" v="337" actId="20577"/>
        <pc:sldMkLst>
          <pc:docMk/>
          <pc:sldMk cId="3130030824" sldId="276"/>
        </pc:sldMkLst>
        <pc:spChg chg="mod">
          <ac:chgData name="Moira Paton" userId="85804a50-29f0-4b3f-b368-da29033ac408" providerId="ADAL" clId="{CCCB4014-D22F-4016-AA3B-32D1DE3340DF}" dt="2018-11-01T16:15:07.864" v="190" actId="122"/>
          <ac:spMkLst>
            <pc:docMk/>
            <pc:sldMk cId="3130030824" sldId="276"/>
            <ac:spMk id="2" creationId="{C6167824-5878-4C7E-91D4-292BB893269B}"/>
          </ac:spMkLst>
        </pc:spChg>
        <pc:spChg chg="mod">
          <ac:chgData name="Moira Paton" userId="85804a50-29f0-4b3f-b368-da29033ac408" providerId="ADAL" clId="{CCCB4014-D22F-4016-AA3B-32D1DE3340DF}" dt="2018-11-01T16:16:45.720" v="337" actId="20577"/>
          <ac:spMkLst>
            <pc:docMk/>
            <pc:sldMk cId="3130030824" sldId="276"/>
            <ac:spMk id="3" creationId="{303FADE9-627B-4EAE-939D-40FD3A5EC12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9025-A377-44B2-BBB0-A4DC002344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71AA-E308-4247-AD08-2AF111F77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226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9025-A377-44B2-BBB0-A4DC002344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71AA-E308-4247-AD08-2AF111F77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75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9025-A377-44B2-BBB0-A4DC002344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71AA-E308-4247-AD08-2AF111F771A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6969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9025-A377-44B2-BBB0-A4DC002344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71AA-E308-4247-AD08-2AF111F77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301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9025-A377-44B2-BBB0-A4DC002344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71AA-E308-4247-AD08-2AF111F771A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5012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9025-A377-44B2-BBB0-A4DC002344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71AA-E308-4247-AD08-2AF111F77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841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9025-A377-44B2-BBB0-A4DC002344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71AA-E308-4247-AD08-2AF111F77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220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9025-A377-44B2-BBB0-A4DC002344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71AA-E308-4247-AD08-2AF111F77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47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9025-A377-44B2-BBB0-A4DC002344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71AA-E308-4247-AD08-2AF111F77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84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9025-A377-44B2-BBB0-A4DC002344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71AA-E308-4247-AD08-2AF111F77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968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9025-A377-44B2-BBB0-A4DC002344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71AA-E308-4247-AD08-2AF111F77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83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9025-A377-44B2-BBB0-A4DC002344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71AA-E308-4247-AD08-2AF111F77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8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9025-A377-44B2-BBB0-A4DC002344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71AA-E308-4247-AD08-2AF111F77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6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9025-A377-44B2-BBB0-A4DC002344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71AA-E308-4247-AD08-2AF111F77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434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9025-A377-44B2-BBB0-A4DC002344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71AA-E308-4247-AD08-2AF111F77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10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9025-A377-44B2-BBB0-A4DC002344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71AA-E308-4247-AD08-2AF111F77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37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79025-A377-44B2-BBB0-A4DC0023447E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B8F71AA-E308-4247-AD08-2AF111F77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406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594BEB-23D0-4EED-84BF-8908F39EDC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Self Care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A2F2F1F-14A8-44F0-934C-41277209F1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02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2CCFBE-4D9A-4EF2-87EC-0039A7AB5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Micro</a:t>
            </a:r>
            <a:endParaRPr lang="en-GB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774893C-041E-4464-8F87-CFE2545CE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Mindful awareness &amp; intention</a:t>
            </a:r>
          </a:p>
          <a:p>
            <a:r>
              <a:rPr lang="en-US" dirty="0"/>
              <a:t>Breathing</a:t>
            </a:r>
          </a:p>
          <a:p>
            <a:r>
              <a:rPr lang="en-US" dirty="0" err="1"/>
              <a:t>Visualisations</a:t>
            </a:r>
            <a:endParaRPr lang="en-US" dirty="0"/>
          </a:p>
          <a:p>
            <a:r>
              <a:rPr lang="en-US" dirty="0"/>
              <a:t>Affirmations</a:t>
            </a:r>
          </a:p>
          <a:p>
            <a:r>
              <a:rPr lang="en-US" dirty="0"/>
              <a:t>Somatic Work</a:t>
            </a:r>
          </a:p>
          <a:p>
            <a:r>
              <a:rPr lang="en-US" dirty="0"/>
              <a:t>Sensory awareness</a:t>
            </a:r>
          </a:p>
          <a:p>
            <a:r>
              <a:rPr lang="en-US" dirty="0"/>
              <a:t>‘Internal supervision’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501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DCCD14C-7E29-4000-ADAB-066FB63FE350}"/>
              </a:ext>
            </a:extLst>
          </p:cNvPr>
          <p:cNvSpPr/>
          <p:nvPr/>
        </p:nvSpPr>
        <p:spPr>
          <a:xfrm>
            <a:off x="2393245" y="794533"/>
            <a:ext cx="6096000" cy="460126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sz="105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sz="1050" b="0" i="0" u="none" strike="noStrike" baseline="0" dirty="0">
              <a:latin typeface="Arial" panose="020B0604020202020204" pitchFamily="34" charset="0"/>
            </a:endParaRPr>
          </a:p>
          <a:p>
            <a:pPr marR="56400" algn="ctr"/>
            <a:r>
              <a:rPr lang="en-GB" sz="2800" b="1" i="0" u="none" strike="noStrike" baseline="0" dirty="0">
                <a:latin typeface="Arial" panose="020B0604020202020204" pitchFamily="34" charset="0"/>
              </a:rPr>
              <a:t>Vicarious Trauma</a:t>
            </a:r>
          </a:p>
          <a:p>
            <a:endParaRPr lang="en-GB" sz="2800" b="0" i="0" u="none" strike="noStrike" baseline="0" dirty="0">
              <a:latin typeface="Arial" panose="020B0604020202020204" pitchFamily="34" charset="0"/>
            </a:endParaRPr>
          </a:p>
          <a:p>
            <a:pPr marR="26320"/>
            <a:r>
              <a:rPr lang="en-GB" sz="2400" dirty="0">
                <a:latin typeface="Arial" panose="020B0604020202020204" pitchFamily="34" charset="0"/>
              </a:rPr>
              <a:t>Traumatization and negative transformation of inner experience resulting from </a:t>
            </a:r>
            <a:r>
              <a:rPr lang="en-GB" sz="2400" b="1" i="1" dirty="0">
                <a:latin typeface="Arial" panose="020B0604020202020204" pitchFamily="34" charset="0"/>
              </a:rPr>
              <a:t>empathic engagement with the suffering and traumatic experience of others…. </a:t>
            </a:r>
            <a:r>
              <a:rPr lang="en-GB" sz="2400" dirty="0">
                <a:latin typeface="Arial" panose="020B0604020202020204" pitchFamily="34" charset="0"/>
              </a:rPr>
              <a:t>can result from discreet events or from cumulative exposure.</a:t>
            </a:r>
          </a:p>
          <a:p>
            <a:r>
              <a:rPr lang="en-GB" sz="2400" dirty="0"/>
              <a:t>The term is often used synonymously with ‘Secondary Traumatic Stress or  ‘Compassion Fatigue’</a:t>
            </a:r>
          </a:p>
        </p:txBody>
      </p:sp>
    </p:spTree>
    <p:extLst>
      <p:ext uri="{BB962C8B-B14F-4D97-AF65-F5344CB8AC3E}">
        <p14:creationId xmlns:p14="http://schemas.microsoft.com/office/powerpoint/2010/main" val="1216497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073D4EC-1C3F-409E-85EF-B5053FDA0208}"/>
              </a:ext>
            </a:extLst>
          </p:cNvPr>
          <p:cNvSpPr/>
          <p:nvPr/>
        </p:nvSpPr>
        <p:spPr>
          <a:xfrm>
            <a:off x="1580444" y="1433689"/>
            <a:ext cx="756355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sz="1000" dirty="0">
              <a:latin typeface="Arial" panose="020B0604020202020204" pitchFamily="34" charset="0"/>
            </a:endParaRPr>
          </a:p>
          <a:p>
            <a:pPr marR="46300" algn="ctr"/>
            <a:r>
              <a:rPr lang="en-GB" sz="2400" b="1" dirty="0">
                <a:latin typeface="Arial" panose="020B0604020202020204" pitchFamily="34" charset="0"/>
              </a:rPr>
              <a:t>Burnout vs Vicarious Trauma</a:t>
            </a:r>
          </a:p>
          <a:p>
            <a:pPr marR="46300"/>
            <a:endParaRPr lang="en-GB" sz="2400" dirty="0">
              <a:latin typeface="Arial" panose="020B0604020202020204" pitchFamily="34" charset="0"/>
            </a:endParaRPr>
          </a:p>
          <a:p>
            <a:pPr marR="46300"/>
            <a:endParaRPr lang="en-GB" sz="2400" dirty="0">
              <a:latin typeface="Arial" panose="020B0604020202020204" pitchFamily="34" charset="0"/>
            </a:endParaRPr>
          </a:p>
          <a:p>
            <a:pPr marR="46300"/>
            <a:r>
              <a:rPr lang="en-GB" sz="2400" dirty="0">
                <a:latin typeface="Arial" panose="020B0604020202020204" pitchFamily="34" charset="0"/>
              </a:rPr>
              <a:t>Burnout is a response to prolonged exposure to psychologically and emotionally stressful interpersonal situations…characterized by difficulty with empathy (emotional exhaustion), depersonalization, and reduced job satisfaction &amp; reduced personal achievement</a:t>
            </a:r>
          </a:p>
          <a:p>
            <a:pPr marR="46300"/>
            <a:endParaRPr lang="en-GB" sz="2400" dirty="0">
              <a:latin typeface="Arial" panose="020B0604020202020204" pitchFamily="34" charset="0"/>
            </a:endParaRPr>
          </a:p>
          <a:p>
            <a:pPr marR="46300"/>
            <a:r>
              <a:rPr lang="en-GB" sz="2400" dirty="0">
                <a:latin typeface="Arial" panose="020B0604020202020204" pitchFamily="34" charset="0"/>
              </a:rPr>
              <a:t>With Vicarious Trauma, we may still experience empathy, may still love our work, and try to push through…at great personal cost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86289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F4DA80C1-25A3-4EA5-8256-59187ED0061E}"/>
              </a:ext>
            </a:extLst>
          </p:cNvPr>
          <p:cNvSpPr/>
          <p:nvPr/>
        </p:nvSpPr>
        <p:spPr>
          <a:xfrm>
            <a:off x="1794933" y="1511519"/>
            <a:ext cx="6096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sz="1000" dirty="0">
              <a:latin typeface="Arial" panose="020B0604020202020204" pitchFamily="34" charset="0"/>
            </a:endParaRPr>
          </a:p>
          <a:p>
            <a:pPr algn="ctr"/>
            <a:r>
              <a:rPr lang="en-US" sz="2400" b="1" dirty="0">
                <a:latin typeface="Arial" panose="020B0604020202020204" pitchFamily="34" charset="0"/>
              </a:rPr>
              <a:t>Why might we be at risk?</a:t>
            </a:r>
          </a:p>
          <a:p>
            <a:endParaRPr lang="en-GB" sz="2000" dirty="0">
              <a:latin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</a:rPr>
              <a:t>We empathise with and often ‘absorb’ the suffering &amp; trauma of our clients/patients</a:t>
            </a:r>
          </a:p>
          <a:p>
            <a:endParaRPr lang="en-GB" sz="2000" dirty="0">
              <a:latin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</a:rPr>
              <a:t>We hear extremely distressing stories</a:t>
            </a:r>
          </a:p>
          <a:p>
            <a:endParaRPr lang="en-GB" sz="2000" dirty="0">
              <a:latin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</a:rPr>
              <a:t>We may participate in seemingly futile and/or traumatic interventions/care</a:t>
            </a:r>
          </a:p>
          <a:p>
            <a:endParaRPr lang="en-GB" sz="2000" dirty="0">
              <a:latin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</a:rPr>
              <a:t>We may interact with stressed colleagues, and work in stressed and stressful environments</a:t>
            </a:r>
          </a:p>
        </p:txBody>
      </p:sp>
    </p:spTree>
    <p:extLst>
      <p:ext uri="{BB962C8B-B14F-4D97-AF65-F5344CB8AC3E}">
        <p14:creationId xmlns:p14="http://schemas.microsoft.com/office/powerpoint/2010/main" val="1892148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1B873D9-B552-45E8-9C08-59529AFB0BF0}"/>
              </a:ext>
            </a:extLst>
          </p:cNvPr>
          <p:cNvSpPr/>
          <p:nvPr/>
        </p:nvSpPr>
        <p:spPr>
          <a:xfrm>
            <a:off x="1907822" y="1967062"/>
            <a:ext cx="723617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sz="1000" dirty="0">
              <a:latin typeface="Arial" panose="020B0604020202020204" pitchFamily="34" charset="0"/>
            </a:endParaRPr>
          </a:p>
          <a:p>
            <a:pPr marR="24450" algn="ctr"/>
            <a:r>
              <a:rPr lang="en-GB" sz="2800" b="1" dirty="0">
                <a:latin typeface="Arial" panose="020B0604020202020204" pitchFamily="34" charset="0"/>
              </a:rPr>
              <a:t>Mirroring can be helpful, but can also become burdensome</a:t>
            </a:r>
          </a:p>
          <a:p>
            <a:pPr marR="24450"/>
            <a:endParaRPr lang="en-GB" sz="2800" b="1" dirty="0">
              <a:latin typeface="Arial" panose="020B0604020202020204" pitchFamily="34" charset="0"/>
            </a:endParaRPr>
          </a:p>
          <a:p>
            <a:pPr marR="24450"/>
            <a:r>
              <a:rPr lang="en-GB" sz="2400" dirty="0">
                <a:latin typeface="Arial" panose="020B0604020202020204" pitchFamily="34" charset="0"/>
              </a:rPr>
              <a:t>“People with a high tendency for empathy will mimic others’ mannerisms, facial expressions, posture (and thus take on emotional responses as well) more than those who test low for empathy.”(</a:t>
            </a:r>
            <a:r>
              <a:rPr lang="en-GB" sz="2400" dirty="0" err="1">
                <a:latin typeface="Arial" panose="020B0604020202020204" pitchFamily="34" charset="0"/>
              </a:rPr>
              <a:t>Lakin</a:t>
            </a:r>
            <a:r>
              <a:rPr lang="en-GB" sz="2400" dirty="0">
                <a:latin typeface="Arial" panose="020B0604020202020204" pitchFamily="34" charset="0"/>
              </a:rPr>
              <a:t>, 2003)Therefore, we “professional empaths” are at risk and must learn how to be self-aware, ‘un-mirror’ regularly, and build resilience.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68265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167824-5878-4C7E-91D4-292BB8932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Catch 22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03FADE9-627B-4EAE-939D-40FD3A5EC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Our motivation for self care is often at its lowest when we need it the most</a:t>
            </a:r>
          </a:p>
          <a:p>
            <a:r>
              <a:rPr lang="en-US" sz="2800" dirty="0"/>
              <a:t>Importance of looking out for each other/organizational culture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30030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19B5F7-7356-4DDB-9736-5E04D721A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51467" cy="1676603"/>
          </a:xfrm>
        </p:spPr>
        <p:txBody>
          <a:bodyPr>
            <a:normAutofit/>
          </a:bodyPr>
          <a:lstStyle/>
          <a:p>
            <a:r>
              <a:rPr lang="en-GB" b="1"/>
              <a:t>Self Care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="" xmlns:a16="http://schemas.microsoft.com/office/drawing/2014/main" id="{96F7AA03-5A55-4647-8BF0-14EF9A82B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651466" cy="3785419"/>
          </a:xfrm>
        </p:spPr>
        <p:txBody>
          <a:bodyPr>
            <a:normAutofit/>
          </a:bodyPr>
          <a:lstStyle/>
          <a:p>
            <a:r>
              <a:rPr lang="en-US" sz="2800" dirty="0"/>
              <a:t>Wrap – around</a:t>
            </a:r>
          </a:p>
          <a:p>
            <a:endParaRPr lang="en-US" sz="2800" dirty="0"/>
          </a:p>
          <a:p>
            <a:r>
              <a:rPr lang="en-US" sz="2800" dirty="0"/>
              <a:t>Macro</a:t>
            </a:r>
          </a:p>
          <a:p>
            <a:endParaRPr lang="en-US" sz="2800" dirty="0"/>
          </a:p>
          <a:p>
            <a:r>
              <a:rPr lang="en-US" sz="2800" dirty="0"/>
              <a:t>Micro</a:t>
            </a:r>
          </a:p>
        </p:txBody>
      </p:sp>
      <p:pic>
        <p:nvPicPr>
          <p:cNvPr id="7" name="picture">
            <a:extLst>
              <a:ext uri="{FF2B5EF4-FFF2-40B4-BE49-F238E27FC236}">
                <a16:creationId xmlns="" xmlns:a16="http://schemas.microsoft.com/office/drawing/2014/main" id="{CEAEFD31-D54E-491D-8C6C-1881F5629AE4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75" r="1" b="15786"/>
          <a:stretch/>
        </p:blipFill>
        <p:spPr>
          <a:xfrm>
            <a:off x="4639056" y="10"/>
            <a:ext cx="7552944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266893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78A724-2FF4-4F96-AB92-B68554FF6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Wrap Around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D8909DE-CE06-4E17-B556-66FD553B9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Buddying</a:t>
            </a:r>
          </a:p>
          <a:p>
            <a:r>
              <a:rPr lang="en-US" sz="2800" dirty="0"/>
              <a:t>Debriefing</a:t>
            </a:r>
          </a:p>
          <a:p>
            <a:r>
              <a:rPr lang="en-US" sz="2800" dirty="0"/>
              <a:t>Checking in</a:t>
            </a:r>
          </a:p>
          <a:p>
            <a:r>
              <a:rPr lang="en-US" sz="2800" dirty="0"/>
              <a:t>External and internal supervision</a:t>
            </a:r>
          </a:p>
          <a:p>
            <a:r>
              <a:rPr lang="en-US" sz="2800" dirty="0"/>
              <a:t>Peer Group Supervision</a:t>
            </a:r>
          </a:p>
          <a:p>
            <a:r>
              <a:rPr lang="en-US" sz="2800" dirty="0"/>
              <a:t>Terms &amp; Conditions (</a:t>
            </a:r>
            <a:r>
              <a:rPr lang="en-US" sz="2800" dirty="0" err="1"/>
              <a:t>esp</a:t>
            </a:r>
            <a:r>
              <a:rPr lang="en-US" sz="2800" dirty="0"/>
              <a:t> leave)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36576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1EC44F-5E22-4320-9D66-96D808CC5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Macro</a:t>
            </a:r>
            <a:endParaRPr lang="en-GB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85055AF-09FA-495F-A2A0-FA0530D34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Macro Self-care should be tailored to your own areas of vulnerability (body-mind-spirit)</a:t>
            </a:r>
          </a:p>
          <a:p>
            <a:r>
              <a:rPr lang="en-US" dirty="0"/>
              <a:t>S</a:t>
            </a:r>
            <a:r>
              <a:rPr lang="en-GB" dirty="0" err="1"/>
              <a:t>ocial</a:t>
            </a:r>
            <a:r>
              <a:rPr lang="en-GB" dirty="0"/>
              <a:t> interaction</a:t>
            </a:r>
          </a:p>
          <a:p>
            <a:r>
              <a:rPr lang="en-US" dirty="0"/>
              <a:t>L</a:t>
            </a:r>
            <a:r>
              <a:rPr lang="en-GB" dirty="0" err="1"/>
              <a:t>ifestyle</a:t>
            </a:r>
            <a:r>
              <a:rPr lang="en-GB" dirty="0"/>
              <a:t> (nutrition, sleep, exercise)</a:t>
            </a:r>
          </a:p>
          <a:p>
            <a:r>
              <a:rPr lang="en-US" dirty="0"/>
              <a:t>I</a:t>
            </a:r>
            <a:r>
              <a:rPr lang="en-GB" dirty="0" err="1"/>
              <a:t>mportance</a:t>
            </a:r>
            <a:r>
              <a:rPr lang="en-GB" dirty="0"/>
              <a:t> of Body Work</a:t>
            </a:r>
          </a:p>
          <a:p>
            <a:r>
              <a:rPr lang="en-US" dirty="0"/>
              <a:t>Multi-sensory Stimuli</a:t>
            </a:r>
            <a:endParaRPr lang="en-GB" dirty="0"/>
          </a:p>
          <a:p>
            <a:r>
              <a:rPr lang="en-US" dirty="0"/>
              <a:t>I</a:t>
            </a:r>
            <a:r>
              <a:rPr lang="en-GB" dirty="0" err="1"/>
              <a:t>nspiration</a:t>
            </a:r>
            <a:r>
              <a:rPr lang="en-GB" dirty="0"/>
              <a:t>/Joy</a:t>
            </a:r>
          </a:p>
          <a:p>
            <a:r>
              <a:rPr lang="en-US" dirty="0"/>
              <a:t>S</a:t>
            </a:r>
            <a:r>
              <a:rPr lang="en-GB" dirty="0"/>
              <a:t>elf Reflection</a:t>
            </a:r>
          </a:p>
          <a:p>
            <a:r>
              <a:rPr lang="en-US" dirty="0"/>
              <a:t>C</a:t>
            </a:r>
            <a:r>
              <a:rPr lang="en-GB" dirty="0" err="1"/>
              <a:t>reativity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3563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23659B44-6E34-4CE8-8F0D-387DA79968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7B3D4B8073E74D95B0DD6291951D7A" ma:contentTypeVersion="13" ma:contentTypeDescription="Create a new document." ma:contentTypeScope="" ma:versionID="41a055395d3e94abe33f9b2fd9e3c64d">
  <xsd:schema xmlns:xsd="http://www.w3.org/2001/XMLSchema" xmlns:xs="http://www.w3.org/2001/XMLSchema" xmlns:p="http://schemas.microsoft.com/office/2006/metadata/properties" xmlns:ns2="8a21abf6-2770-4543-aaad-776da74dafff" xmlns:ns3="2cde74c8-99e8-4ba1-bcdf-d6f49278aab1" targetNamespace="http://schemas.microsoft.com/office/2006/metadata/properties" ma:root="true" ma:fieldsID="98fc0f7b8cdd96c51793f5a811206e04" ns2:_="" ns3:_="">
    <xsd:import namespace="8a21abf6-2770-4543-aaad-776da74dafff"/>
    <xsd:import namespace="2cde74c8-99e8-4ba1-bcdf-d6f49278aab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21abf6-2770-4543-aaad-776da74daff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e74c8-99e8-4ba1-bcdf-d6f49278aa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717D26-E110-4BDD-BCE9-250CE144D1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21abf6-2770-4543-aaad-776da74dafff"/>
    <ds:schemaRef ds:uri="2cde74c8-99e8-4ba1-bcdf-d6f49278aa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7C250BD-0DA2-4B24-8240-91E0C28609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DCFE76-4389-4C9D-A7BA-38378AB7561E}">
  <ds:schemaRefs>
    <ds:schemaRef ds:uri="http://purl.org/dc/elements/1.1/"/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2cde74c8-99e8-4ba1-bcdf-d6f49278aab1"/>
    <ds:schemaRef ds:uri="8a21abf6-2770-4543-aaad-776da74daff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346</Words>
  <Application>Microsoft Office PowerPoint</Application>
  <PresentationFormat>Custom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Self Care</vt:lpstr>
      <vt:lpstr>PowerPoint Presentation</vt:lpstr>
      <vt:lpstr>PowerPoint Presentation</vt:lpstr>
      <vt:lpstr>PowerPoint Presentation</vt:lpstr>
      <vt:lpstr>PowerPoint Presentation</vt:lpstr>
      <vt:lpstr>Catch 22</vt:lpstr>
      <vt:lpstr>Self Care</vt:lpstr>
      <vt:lpstr>Wrap Around</vt:lpstr>
      <vt:lpstr>Macro</vt:lpstr>
      <vt:lpstr>Micro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Care</dc:title>
  <dc:creator>Moira Paton</dc:creator>
  <cp:lastModifiedBy>Gail Waters</cp:lastModifiedBy>
  <cp:revision>4</cp:revision>
  <dcterms:created xsi:type="dcterms:W3CDTF">2018-11-01T15:42:00Z</dcterms:created>
  <dcterms:modified xsi:type="dcterms:W3CDTF">2018-11-20T10:10:56Z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0x010100777B3D4B8073E74D95B0DD6291951D7A</vt:lpwstr>
  </property>
</Properties>
</file>